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2" r:id="rId6"/>
    <p:sldId id="276" r:id="rId7"/>
    <p:sldId id="260" r:id="rId8"/>
    <p:sldId id="266" r:id="rId9"/>
    <p:sldId id="274" r:id="rId10"/>
    <p:sldId id="278" r:id="rId11"/>
    <p:sldId id="279" r:id="rId12"/>
    <p:sldId id="261" r:id="rId13"/>
    <p:sldId id="262" r:id="rId14"/>
    <p:sldId id="267" r:id="rId15"/>
    <p:sldId id="263" r:id="rId16"/>
    <p:sldId id="264" r:id="rId17"/>
    <p:sldId id="277" r:id="rId18"/>
    <p:sldId id="268" r:id="rId19"/>
    <p:sldId id="269" r:id="rId20"/>
    <p:sldId id="270" r:id="rId21"/>
    <p:sldId id="271" r:id="rId22"/>
    <p:sldId id="27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&lt;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4 Resim" descr="WhatsApp Image 2019-11-14 at 13.05.5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48" y="500042"/>
            <a:ext cx="6215105" cy="5578054"/>
          </a:xfrm>
          <a:prstGeom prst="rect">
            <a:avLst/>
          </a:prstGeom>
        </p:spPr>
      </p:pic>
      <p:pic>
        <p:nvPicPr>
          <p:cNvPr id="6" name="5 Resim" descr="www.kuzka.gov.tr_1177_WE1G46WVFUCE.jpg"/>
          <p:cNvPicPr>
            <a:picLocks noChangeAspect="1"/>
          </p:cNvPicPr>
          <p:nvPr/>
        </p:nvPicPr>
        <p:blipFill>
          <a:blip r:embed="rId3"/>
          <a:srcRect l="30125" t="17972" r="33312" b="16970"/>
          <a:stretch>
            <a:fillRect/>
          </a:stretch>
        </p:blipFill>
        <p:spPr>
          <a:xfrm>
            <a:off x="0" y="0"/>
            <a:ext cx="2285984" cy="2285984"/>
          </a:xfrm>
          <a:prstGeom prst="rect">
            <a:avLst/>
          </a:prstGeom>
        </p:spPr>
      </p:pic>
      <p:pic>
        <p:nvPicPr>
          <p:cNvPr id="4" name="3 Resim" descr="UNDP-B-2-2-2012.jpg"/>
          <p:cNvPicPr>
            <a:picLocks noChangeAspect="1"/>
          </p:cNvPicPr>
          <p:nvPr/>
        </p:nvPicPr>
        <p:blipFill>
          <a:blip r:embed="rId4"/>
          <a:srcRect r="21951"/>
          <a:stretch>
            <a:fillRect/>
          </a:stretch>
        </p:blipFill>
        <p:spPr>
          <a:xfrm>
            <a:off x="6786546" y="4592627"/>
            <a:ext cx="2357454" cy="2265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YALIN ÜRETİM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Yalın üretimin ana stratejisi hızı artırıp, akış süresini azaltarak kalite, maliyet ve teslimat performansını aynı anda iyileştirmektir.</a:t>
            </a:r>
          </a:p>
          <a:p>
            <a:r>
              <a:rPr lang="tr-TR" dirty="0" smtClean="0"/>
              <a:t>Yapısında hiçbir gereksiz unsur taşımayan ve hata, maliyet, stok, işçilik, geliştirme süreci, üretim alanı, fire, müşteri memnuniyetsizliği gibi unsurların, en aza indirgendiği üretim sistemi olarak tanımlanmaktadır. Değeri arttırmaya ve israfı </a:t>
            </a:r>
            <a:r>
              <a:rPr lang="tr-TR" dirty="0" smtClean="0"/>
              <a:t>azaltmaya </a:t>
            </a:r>
            <a:r>
              <a:rPr lang="tr-TR" dirty="0" smtClean="0"/>
              <a:t>odaklanır.</a:t>
            </a:r>
          </a:p>
          <a:p>
            <a:r>
              <a:rPr lang="tr-TR" dirty="0" smtClean="0"/>
              <a:t>5S </a:t>
            </a:r>
          </a:p>
          <a:p>
            <a:r>
              <a:rPr lang="tr-TR" dirty="0" err="1" smtClean="0"/>
              <a:t>Kaizen</a:t>
            </a:r>
            <a:endParaRPr lang="tr-TR" dirty="0" smtClean="0"/>
          </a:p>
          <a:p>
            <a:r>
              <a:rPr lang="tr-TR" dirty="0" smtClean="0"/>
              <a:t>OEE İyileştirme  </a:t>
            </a:r>
          </a:p>
          <a:p>
            <a:r>
              <a:rPr lang="tr-TR" dirty="0" smtClean="0"/>
              <a:t>SMED (Tekli dakikalarda Kalıp Değişim)</a:t>
            </a:r>
          </a:p>
          <a:p>
            <a:r>
              <a:rPr lang="tr-TR" dirty="0" smtClean="0"/>
              <a:t>A3 Problem çözme</a:t>
            </a:r>
          </a:p>
          <a:p>
            <a:r>
              <a:rPr lang="tr-TR" dirty="0" smtClean="0"/>
              <a:t>Değer Akış Haritalama, Zaman etütleri</a:t>
            </a:r>
          </a:p>
          <a:p>
            <a:r>
              <a:rPr lang="tr-TR" dirty="0" smtClean="0"/>
              <a:t>Hat dengeleme, Çekme Sistemi</a:t>
            </a:r>
          </a:p>
          <a:p>
            <a:r>
              <a:rPr lang="tr-TR" dirty="0" smtClean="0"/>
              <a:t>JIT-</a:t>
            </a:r>
            <a:r>
              <a:rPr lang="tr-TR" dirty="0" err="1" smtClean="0"/>
              <a:t>Kanban</a:t>
            </a:r>
            <a:r>
              <a:rPr lang="tr-TR" dirty="0" smtClean="0"/>
              <a:t>, PUKÖ, </a:t>
            </a:r>
            <a:r>
              <a:rPr lang="tr-TR" dirty="0" err="1" smtClean="0"/>
              <a:t>Jidoka</a:t>
            </a:r>
            <a:r>
              <a:rPr lang="tr-TR" dirty="0" smtClean="0"/>
              <a:t> / </a:t>
            </a:r>
            <a:r>
              <a:rPr lang="tr-TR" dirty="0" err="1" smtClean="0"/>
              <a:t>Poka</a:t>
            </a:r>
            <a:r>
              <a:rPr lang="tr-TR" dirty="0" smtClean="0"/>
              <a:t> </a:t>
            </a:r>
            <a:r>
              <a:rPr lang="tr-TR" dirty="0" err="1" smtClean="0"/>
              <a:t>Yoke</a:t>
            </a:r>
            <a:r>
              <a:rPr lang="tr-TR" dirty="0" smtClean="0"/>
              <a:t>, </a:t>
            </a:r>
          </a:p>
          <a:p>
            <a:r>
              <a:rPr lang="tr-TR" dirty="0" smtClean="0"/>
              <a:t>Standart Operasyon Prosedürleri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9190" y="3143248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DİJİTAL DÖNÜŞÜM</a:t>
            </a:r>
            <a:endParaRPr lang="tr-TR" dirty="0"/>
          </a:p>
        </p:txBody>
      </p:sp>
      <p:pic>
        <p:nvPicPr>
          <p:cNvPr id="1027" name="Picture 3" descr="C:\Users\Hp\Desktop\DJ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215238" cy="4525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WhatsApp Image 2019-11-14 at 13.05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368" y="500042"/>
            <a:ext cx="4839264" cy="4343239"/>
          </a:xfrm>
          <a:prstGeom prst="rect">
            <a:avLst/>
          </a:prstGeom>
        </p:spPr>
      </p:pic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71438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GEÇMEDEN ÖNCE….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BİRAZ JAPONYA</a:t>
            </a:r>
            <a:endParaRPr lang="tr-TR" dirty="0"/>
          </a:p>
        </p:txBody>
      </p:sp>
      <p:pic>
        <p:nvPicPr>
          <p:cNvPr id="6" name="5 İçerik Yer Tutucusu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3429024" cy="2281859"/>
          </a:xfrm>
        </p:spPr>
      </p:pic>
      <p:pic>
        <p:nvPicPr>
          <p:cNvPr id="8" name="7 Resim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14752"/>
            <a:ext cx="3429024" cy="2405435"/>
          </a:xfrm>
          <a:prstGeom prst="rect">
            <a:avLst/>
          </a:prstGeom>
        </p:spPr>
      </p:pic>
      <p:pic>
        <p:nvPicPr>
          <p:cNvPr id="9" name="8 Resim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3827036" cy="2286016"/>
          </a:xfrm>
          <a:prstGeom prst="rect">
            <a:avLst/>
          </a:prstGeom>
        </p:spPr>
      </p:pic>
      <p:pic>
        <p:nvPicPr>
          <p:cNvPr id="10" name="9 Resim" descr="ind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71876"/>
            <a:ext cx="395460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ÇIKARIMLAR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dirty="0" smtClean="0"/>
              <a:t>Günümüzün rekabet şartlarında Her ne kadar “yalın” kavramı birtakım üretim ve organizasyon proseslerini daha az maliyetle gerçekleştirmek olarak algılansa da “yalın” bir </a:t>
            </a:r>
            <a:r>
              <a:rPr lang="tr-TR" b="1" dirty="0" smtClean="0"/>
              <a:t>kültür</a:t>
            </a:r>
            <a:r>
              <a:rPr lang="tr-TR" dirty="0" smtClean="0"/>
              <a:t>ün işletmeye yansımasından başka bir şey değildir.</a:t>
            </a:r>
          </a:p>
          <a:p>
            <a:r>
              <a:rPr lang="tr-TR" dirty="0" err="1" smtClean="0"/>
              <a:t>Japonyadan</a:t>
            </a:r>
            <a:r>
              <a:rPr lang="tr-TR" dirty="0" smtClean="0"/>
              <a:t> dünyaya yayılan bu metodoloji aslında ikinci dünya savaşının ardından çok </a:t>
            </a:r>
            <a:r>
              <a:rPr lang="tr-TR" b="1" dirty="0" smtClean="0">
                <a:solidFill>
                  <a:srgbClr val="FF0000"/>
                </a:solidFill>
              </a:rPr>
              <a:t>kısıtlı imkanların insanları alternatif yaşama modelleri için zorlaması</a:t>
            </a:r>
            <a:r>
              <a:rPr lang="tr-TR" dirty="0" smtClean="0"/>
              <a:t> ile ortaya çıkmıştır.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Kısıtlı imkanların</a:t>
            </a:r>
            <a:r>
              <a:rPr lang="tr-TR" dirty="0" smtClean="0"/>
              <a:t>, insanları başka arayışlara itmek, israflara en geniş gözlükle bakmak gibi </a:t>
            </a:r>
            <a:r>
              <a:rPr lang="tr-TR" b="1" dirty="0" smtClean="0">
                <a:solidFill>
                  <a:srgbClr val="FF0000"/>
                </a:solidFill>
              </a:rPr>
              <a:t>avantajları</a:t>
            </a:r>
            <a:r>
              <a:rPr lang="tr-TR" dirty="0" smtClean="0"/>
              <a:t> da vardır. Pek çok semavi dinde ruh ve beden imkansızlıkla terbiye olur, gelişir, kapasitesini arttırır. </a:t>
            </a:r>
            <a:r>
              <a:rPr lang="tr-TR" dirty="0" err="1" smtClean="0"/>
              <a:t>Japonyada</a:t>
            </a:r>
            <a:r>
              <a:rPr lang="tr-TR" dirty="0" smtClean="0"/>
              <a:t> yaşananların ana fikri de bundan başka bir şey değildir.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KONYAYA GELELİM…</a:t>
            </a:r>
            <a:endParaRPr lang="tr-TR" dirty="0"/>
          </a:p>
        </p:txBody>
      </p:sp>
      <p:pic>
        <p:nvPicPr>
          <p:cNvPr id="8" name="7 İçerik Yer Tutucusu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2164080" cy="13563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İlk kuruluş </a:t>
            </a:r>
            <a:r>
              <a:rPr lang="tr-TR" b="1" dirty="0" smtClean="0">
                <a:solidFill>
                  <a:srgbClr val="00B0F0"/>
                </a:solidFill>
              </a:rPr>
              <a:t>Neolitik Çağ </a:t>
            </a:r>
            <a:r>
              <a:rPr lang="tr-TR" b="1" dirty="0" smtClean="0"/>
              <a:t>(MÖ.8000-5500). (Hititler, Lidyalılar, Romalılar) </a:t>
            </a:r>
          </a:p>
          <a:p>
            <a:pPr>
              <a:buNone/>
            </a:pPr>
            <a:r>
              <a:rPr lang="tr-TR" b="1" dirty="0" smtClean="0"/>
              <a:t>Çatalhöyük –</a:t>
            </a:r>
            <a:r>
              <a:rPr lang="tr-TR" b="1" dirty="0" smtClean="0">
                <a:solidFill>
                  <a:srgbClr val="00B0F0"/>
                </a:solidFill>
              </a:rPr>
              <a:t>Gelişmiş Tarım Teknolojisi ve İleri Medeniyet Yapıları. </a:t>
            </a:r>
            <a:r>
              <a:rPr lang="tr-TR" b="1" dirty="0" smtClean="0"/>
              <a:t>(MÖ 5500)</a:t>
            </a:r>
          </a:p>
          <a:p>
            <a:pPr>
              <a:buNone/>
            </a:pPr>
            <a:r>
              <a:rPr lang="tr-TR" b="1" dirty="0" smtClean="0"/>
              <a:t>Anadolu Selçuklu Devleti (1074-1308)  . </a:t>
            </a:r>
            <a:r>
              <a:rPr lang="tr-TR" b="1" dirty="0" smtClean="0">
                <a:solidFill>
                  <a:srgbClr val="00B0F0"/>
                </a:solidFill>
              </a:rPr>
              <a:t>Başkent. İlim ve Sanat Merkezi</a:t>
            </a:r>
          </a:p>
          <a:p>
            <a:pPr>
              <a:buNone/>
            </a:pPr>
            <a:r>
              <a:rPr lang="tr-TR" b="1" dirty="0" err="1" smtClean="0">
                <a:solidFill>
                  <a:schemeClr val="tx1"/>
                </a:solidFill>
              </a:rPr>
              <a:t>Karamanoğulları</a:t>
            </a:r>
            <a:r>
              <a:rPr lang="tr-TR" b="1" dirty="0" smtClean="0">
                <a:solidFill>
                  <a:schemeClr val="tx1"/>
                </a:solidFill>
              </a:rPr>
              <a:t> Beyliği (1308-1465). </a:t>
            </a:r>
            <a:r>
              <a:rPr lang="tr-TR" b="1" dirty="0" smtClean="0">
                <a:solidFill>
                  <a:srgbClr val="00B0F0"/>
                </a:solidFill>
              </a:rPr>
              <a:t>Bilim ve Kültür Şehri</a:t>
            </a:r>
          </a:p>
          <a:p>
            <a:pPr>
              <a:buNone/>
            </a:pPr>
            <a:r>
              <a:rPr lang="tr-TR" b="1" dirty="0" smtClean="0">
                <a:solidFill>
                  <a:schemeClr val="tx1"/>
                </a:solidFill>
              </a:rPr>
              <a:t>Osmanlı İmparatorluğu (1465-1923).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	Dünyanın 69. büyük Şehri. Bilim ve Kültür Şehri.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	İstiklal Savaşı Batı Cephesi Karargahı</a:t>
            </a:r>
          </a:p>
          <a:p>
            <a:pPr>
              <a:buNone/>
            </a:pPr>
            <a:r>
              <a:rPr lang="tr-TR" b="1" dirty="0" smtClean="0">
                <a:solidFill>
                  <a:schemeClr val="tx1"/>
                </a:solidFill>
              </a:rPr>
              <a:t>Cumhuriyet Dönemi </a:t>
            </a:r>
            <a:r>
              <a:rPr lang="tr-TR" b="1" dirty="0" smtClean="0">
                <a:solidFill>
                  <a:srgbClr val="00B0F0"/>
                </a:solidFill>
              </a:rPr>
              <a:t>( 5 Üniversite, Tarım ve Sanayi Şehri, En büyük yüzölçümü)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9" name="8 Resim" descr="indi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786058"/>
            <a:ext cx="2286000" cy="1280160"/>
          </a:xfrm>
          <a:prstGeom prst="rect">
            <a:avLst/>
          </a:prstGeom>
        </p:spPr>
      </p:pic>
      <p:pic>
        <p:nvPicPr>
          <p:cNvPr id="10" name="9 Resim" descr="indir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143380"/>
            <a:ext cx="2476500" cy="1181100"/>
          </a:xfrm>
          <a:prstGeom prst="rect">
            <a:avLst/>
          </a:prstGeom>
        </p:spPr>
      </p:pic>
      <p:pic>
        <p:nvPicPr>
          <p:cNvPr id="11" name="10 Resim" descr="indir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5357826"/>
            <a:ext cx="140279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KONYA MODEL FABRİKA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Model Fabrika 1150 m2 kapalı bir toplam alanı ile; </a:t>
            </a:r>
            <a:r>
              <a:rPr lang="tr-TR" b="1" dirty="0" smtClean="0">
                <a:solidFill>
                  <a:srgbClr val="0070C0"/>
                </a:solidFill>
              </a:rPr>
              <a:t>Konya Ticaret Odası Teknoloji ve Eğitim </a:t>
            </a:r>
            <a:r>
              <a:rPr lang="tr-TR" b="1" dirty="0" err="1" smtClean="0">
                <a:solidFill>
                  <a:srgbClr val="0070C0"/>
                </a:solidFill>
              </a:rPr>
              <a:t>Kampüsünde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dirty="0" smtClean="0"/>
              <a:t>hizmet verecektir.</a:t>
            </a:r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4929190" y="2000240"/>
            <a:ext cx="4000528" cy="1714512"/>
          </a:xfrm>
          <a:prstGeom prst="wedgeRoundRectCallout">
            <a:avLst>
              <a:gd name="adj1" fmla="val -76802"/>
              <a:gd name="adj2" fmla="val 137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Dış Ticaret Merkezi, Mesleki Eğitim Merkezi, Akıllı Teknolojiler </a:t>
            </a:r>
            <a:r>
              <a:rPr lang="tr-TR" dirty="0" err="1" smtClean="0"/>
              <a:t>Laboratuvarı</a:t>
            </a:r>
            <a:r>
              <a:rPr lang="tr-TR" dirty="0" smtClean="0"/>
              <a:t>, Oda Temsilciliği, KTO Karatay Üniversitesi Ticaret ve Sanayi  Meslek Yüksek Okulu</a:t>
            </a:r>
            <a:endParaRPr lang="tr-TR" dirty="0"/>
          </a:p>
        </p:txBody>
      </p:sp>
      <p:pic>
        <p:nvPicPr>
          <p:cNvPr id="8" name="7 Resim" descr="KTOTEK KAMPUS.jpeg"/>
          <p:cNvPicPr>
            <a:picLocks noChangeAspect="1"/>
          </p:cNvPicPr>
          <p:nvPr/>
        </p:nvPicPr>
        <p:blipFill>
          <a:blip r:embed="rId2"/>
          <a:srcRect t="45964" r="1250" b="33333"/>
          <a:stretch>
            <a:fillRect/>
          </a:stretch>
        </p:blipFill>
        <p:spPr>
          <a:xfrm>
            <a:off x="928662" y="4000504"/>
            <a:ext cx="74295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WhatsApp Image 2019-11-14 at 11.08.48 (1).jpeg"/>
          <p:cNvPicPr>
            <a:picLocks noChangeAspect="1"/>
          </p:cNvPicPr>
          <p:nvPr/>
        </p:nvPicPr>
        <p:blipFill>
          <a:blip r:embed="rId2" cstate="print"/>
          <a:srcRect r="1121" b="14286"/>
          <a:stretch>
            <a:fillRect/>
          </a:stretch>
        </p:blipFill>
        <p:spPr>
          <a:xfrm>
            <a:off x="4643438" y="3617800"/>
            <a:ext cx="4286280" cy="2525844"/>
          </a:xfrm>
          <a:prstGeom prst="rect">
            <a:avLst/>
          </a:prstGeom>
        </p:spPr>
      </p:pic>
      <p:pic>
        <p:nvPicPr>
          <p:cNvPr id="8" name="7 Resim" descr="WhatsApp Image 2019-11-14 at 11.08.49 (1).jpeg"/>
          <p:cNvPicPr>
            <a:picLocks noChangeAspect="1"/>
          </p:cNvPicPr>
          <p:nvPr/>
        </p:nvPicPr>
        <p:blipFill>
          <a:blip r:embed="rId3" cstate="print"/>
          <a:srcRect r="-1" b="14286"/>
          <a:stretch>
            <a:fillRect/>
          </a:stretch>
        </p:blipFill>
        <p:spPr>
          <a:xfrm>
            <a:off x="428596" y="285728"/>
            <a:ext cx="4008812" cy="2714644"/>
          </a:xfrm>
          <a:prstGeom prst="rect">
            <a:avLst/>
          </a:prstGeom>
        </p:spPr>
      </p:pic>
      <p:pic>
        <p:nvPicPr>
          <p:cNvPr id="9" name="8 Resim" descr="WhatsApp Image 2019-11-14 at 11.08.49 (2).jpeg"/>
          <p:cNvPicPr>
            <a:picLocks noChangeAspect="1"/>
          </p:cNvPicPr>
          <p:nvPr/>
        </p:nvPicPr>
        <p:blipFill>
          <a:blip r:embed="rId4" cstate="print"/>
          <a:srcRect r="-1" b="14634"/>
          <a:stretch>
            <a:fillRect/>
          </a:stretch>
        </p:blipFill>
        <p:spPr>
          <a:xfrm>
            <a:off x="357000" y="3571876"/>
            <a:ext cx="4143562" cy="2643206"/>
          </a:xfrm>
          <a:prstGeom prst="rect">
            <a:avLst/>
          </a:prstGeom>
        </p:spPr>
      </p:pic>
      <p:pic>
        <p:nvPicPr>
          <p:cNvPr id="10" name="9 Resim" descr="WhatsApp Image 2019-11-14 at 11.08.50 (1).jpeg"/>
          <p:cNvPicPr>
            <a:picLocks noChangeAspect="1"/>
          </p:cNvPicPr>
          <p:nvPr/>
        </p:nvPicPr>
        <p:blipFill>
          <a:blip r:embed="rId5" cstate="print"/>
          <a:srcRect r="1724" b="12192"/>
          <a:stretch>
            <a:fillRect/>
          </a:stretch>
        </p:blipFill>
        <p:spPr>
          <a:xfrm>
            <a:off x="4631533" y="285728"/>
            <a:ext cx="4298185" cy="2714644"/>
          </a:xfrm>
          <a:prstGeom prst="rect">
            <a:avLst/>
          </a:prstGeom>
        </p:spPr>
      </p:pic>
      <p:pic>
        <p:nvPicPr>
          <p:cNvPr id="11" name="10 Resim" descr="WhatsApp Image 2019-11-14 at 11.08.46.jpeg"/>
          <p:cNvPicPr>
            <a:picLocks noChangeAspect="1"/>
          </p:cNvPicPr>
          <p:nvPr/>
        </p:nvPicPr>
        <p:blipFill>
          <a:blip r:embed="rId6" cstate="print"/>
          <a:srcRect t="265" r="3125" b="15738"/>
          <a:stretch>
            <a:fillRect/>
          </a:stretch>
        </p:blipFill>
        <p:spPr>
          <a:xfrm>
            <a:off x="2500298" y="1928802"/>
            <a:ext cx="5072066" cy="310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Makine/Ekipman/Üretim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	CNC Torna, CNC Dik İşlem Merkezi, Metal Testere, 3D Ölçüm Cihazı vb  gibi makine ve ekipmanlarla geleneksel ve yalın üretim tekniklerinin rahatlıkla karşılaştırılabileceği bir esneklikte </a:t>
            </a:r>
            <a:r>
              <a:rPr lang="tr-TR" dirty="0" err="1" smtClean="0"/>
              <a:t>Pnömatik</a:t>
            </a:r>
            <a:r>
              <a:rPr lang="tr-TR" dirty="0" smtClean="0"/>
              <a:t> Silindir üretimi yapılacaktır. </a:t>
            </a:r>
          </a:p>
          <a:p>
            <a:pPr>
              <a:buNone/>
            </a:pPr>
            <a:r>
              <a:rPr lang="tr-TR" dirty="0" smtClean="0"/>
              <a:t>	Ayrıca dijital dönüşüm unsurlarının daha fazla kullanılacağı montaj hatları ve Endüstri 4.0 uygulamaları olacaktır.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038600" cy="214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857628"/>
            <a:ext cx="4143404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Ekip ve Organizasyon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dirty="0" smtClean="0"/>
              <a:t>Direktör ve Direktör yardımcısından oluşan 2 kişi,</a:t>
            </a:r>
          </a:p>
          <a:p>
            <a:r>
              <a:rPr lang="tr-TR" dirty="0" smtClean="0"/>
              <a:t>3 Profesör, 1 Doçent, 4 Dr. Öğretim Görevlisi ve 2 araştırma görevlisinden oluşan 10 kişilik akademik heyet,</a:t>
            </a:r>
          </a:p>
          <a:p>
            <a:r>
              <a:rPr lang="tr-TR" dirty="0" smtClean="0"/>
              <a:t>4 yarı zamanlı sanayi kökenli Mühendis…</a:t>
            </a:r>
          </a:p>
          <a:p>
            <a:endParaRPr lang="tr-TR" dirty="0"/>
          </a:p>
        </p:txBody>
      </p:sp>
      <p:pic>
        <p:nvPicPr>
          <p:cNvPr id="5" name="4 İçerik Yer Tutucusu" descr="WhatsApp Image 2019-10-15 at 20.28.55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4038600" cy="285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İÇERİK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14" name="13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4000" b="1" dirty="0" smtClean="0">
                <a:solidFill>
                  <a:srgbClr val="00B0F0"/>
                </a:solidFill>
              </a:rPr>
              <a:t>Model Fabrika Projesi</a:t>
            </a:r>
          </a:p>
          <a:p>
            <a:pPr lvl="1" algn="ctr"/>
            <a:r>
              <a:rPr lang="tr-TR" sz="3600" dirty="0" smtClean="0"/>
              <a:t>Amaç</a:t>
            </a:r>
          </a:p>
          <a:p>
            <a:pPr lvl="1" algn="ctr"/>
            <a:r>
              <a:rPr lang="tr-TR" sz="3600" dirty="0" smtClean="0"/>
              <a:t>Paydaşlar</a:t>
            </a:r>
          </a:p>
          <a:p>
            <a:pPr lvl="1" algn="ctr"/>
            <a:r>
              <a:rPr lang="tr-TR" sz="3600" dirty="0" smtClean="0"/>
              <a:t>Metodoloji</a:t>
            </a:r>
          </a:p>
          <a:p>
            <a:pPr algn="ctr"/>
            <a:r>
              <a:rPr lang="tr-TR" sz="4000" b="1" dirty="0" smtClean="0">
                <a:solidFill>
                  <a:srgbClr val="00B0F0"/>
                </a:solidFill>
              </a:rPr>
              <a:t>Konya Model Fabrika</a:t>
            </a:r>
          </a:p>
          <a:p>
            <a:pPr lvl="1" algn="ctr"/>
            <a:r>
              <a:rPr lang="tr-TR" sz="3600" dirty="0" smtClean="0"/>
              <a:t>Tesis</a:t>
            </a:r>
          </a:p>
          <a:p>
            <a:pPr lvl="1" algn="ctr"/>
            <a:r>
              <a:rPr lang="tr-TR" sz="3600" dirty="0" smtClean="0"/>
              <a:t>Ekip ve Organizasyon</a:t>
            </a:r>
          </a:p>
          <a:p>
            <a:pPr lvl="1" algn="ctr"/>
            <a:r>
              <a:rPr lang="tr-TR" sz="3600" dirty="0" smtClean="0"/>
              <a:t>Hedefler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HEDEFLER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r-TR" dirty="0" smtClean="0"/>
              <a:t>Konya’da ve bölgemizde, ülke genelinde Verimlilik odaklı , israfı önleyici bir bilincin gelişmesine katkıda  bulunmak.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Yılda en az 50 firmaya </a:t>
            </a:r>
            <a:r>
              <a:rPr lang="tr-TR" dirty="0" err="1" smtClean="0"/>
              <a:t>farkındalık</a:t>
            </a:r>
            <a:r>
              <a:rPr lang="tr-TR" dirty="0" smtClean="0"/>
              <a:t> arttırıcı , tanıtım eğitimleri vermek. 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Yılda en az 24 firmaya Öğren Dönüş kapsamında Danışmanlık hizmeti sağlamak.</a:t>
            </a:r>
          </a:p>
          <a:p>
            <a:r>
              <a:rPr lang="tr-TR" dirty="0" smtClean="0"/>
              <a:t>Yılda en az 60 firmaya Model Fabrika müfredatında yer alan; Verimlilik odaklı , israfı azaltıcı uygulamalı eğitimler vermek.</a:t>
            </a:r>
            <a:endParaRPr lang="tr-TR" dirty="0"/>
          </a:p>
        </p:txBody>
      </p:sp>
      <p:pic>
        <p:nvPicPr>
          <p:cNvPr id="5" name="4 İçerik Yer Tutucusu" descr="indir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4572008"/>
            <a:ext cx="1428760" cy="1428760"/>
          </a:xfrm>
        </p:spPr>
      </p:pic>
      <p:pic>
        <p:nvPicPr>
          <p:cNvPr id="6" name="5 Resim" descr="indir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733006" cy="2786082"/>
          </a:xfrm>
          <a:prstGeom prst="rect">
            <a:avLst/>
          </a:prstGeom>
        </p:spPr>
      </p:pic>
      <p:pic>
        <p:nvPicPr>
          <p:cNvPr id="7" name="6 Resim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572008"/>
            <a:ext cx="2143128" cy="214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istockphoto-855466874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7072362" cy="4643470"/>
          </a:xfrm>
          <a:prstGeom prst="rect">
            <a:avLst/>
          </a:prstGeom>
        </p:spPr>
      </p:pic>
      <p:sp>
        <p:nvSpPr>
          <p:cNvPr id="7" name="6 Bulut Belirtme Çizgisi"/>
          <p:cNvSpPr/>
          <p:nvPr/>
        </p:nvSpPr>
        <p:spPr>
          <a:xfrm>
            <a:off x="3143240" y="0"/>
            <a:ext cx="1857388" cy="1357322"/>
          </a:xfrm>
          <a:prstGeom prst="cloudCallout">
            <a:avLst>
              <a:gd name="adj1" fmla="val -6474"/>
              <a:gd name="adj2" fmla="val 8328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Sanayi ve Teknoloji Bakanlığı</a:t>
            </a:r>
            <a:endParaRPr lang="tr-TR" dirty="0"/>
          </a:p>
        </p:txBody>
      </p:sp>
      <p:sp>
        <p:nvSpPr>
          <p:cNvPr id="8" name="7 Bulut Belirtme Çizgisi"/>
          <p:cNvSpPr/>
          <p:nvPr/>
        </p:nvSpPr>
        <p:spPr>
          <a:xfrm>
            <a:off x="0" y="357166"/>
            <a:ext cx="2286016" cy="1643074"/>
          </a:xfrm>
          <a:prstGeom prst="cloudCallout">
            <a:avLst>
              <a:gd name="adj1" fmla="val 44583"/>
              <a:gd name="adj2" fmla="val 12858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Akademisyen &amp; Öğrenciler</a:t>
            </a:r>
            <a:endParaRPr lang="tr-TR" dirty="0"/>
          </a:p>
        </p:txBody>
      </p:sp>
      <p:sp>
        <p:nvSpPr>
          <p:cNvPr id="10" name="9 Bulut Belirtme Çizgisi"/>
          <p:cNvSpPr/>
          <p:nvPr/>
        </p:nvSpPr>
        <p:spPr>
          <a:xfrm>
            <a:off x="5643570" y="0"/>
            <a:ext cx="1571636" cy="1285884"/>
          </a:xfrm>
          <a:prstGeom prst="cloudCallout">
            <a:avLst>
              <a:gd name="adj1" fmla="val 1591"/>
              <a:gd name="adj2" fmla="val 862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Odalar</a:t>
            </a:r>
            <a:endParaRPr lang="tr-TR" dirty="0"/>
          </a:p>
        </p:txBody>
      </p:sp>
      <p:sp>
        <p:nvSpPr>
          <p:cNvPr id="11" name="10 Bulut Belirtme Çizgisi"/>
          <p:cNvSpPr/>
          <p:nvPr/>
        </p:nvSpPr>
        <p:spPr>
          <a:xfrm>
            <a:off x="6215074" y="1357298"/>
            <a:ext cx="3214710" cy="1285884"/>
          </a:xfrm>
          <a:prstGeom prst="cloudCallout">
            <a:avLst>
              <a:gd name="adj1" fmla="val -29924"/>
              <a:gd name="adj2" fmla="val 1202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Sanayi İşletmeleri (KOBİ&amp;Diğer)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286116" y="3714752"/>
            <a:ext cx="242889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 FABRİKA</a:t>
            </a:r>
            <a:endParaRPr lang="tr-T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Bulut Belirtme Çizgisi"/>
          <p:cNvSpPr/>
          <p:nvPr/>
        </p:nvSpPr>
        <p:spPr>
          <a:xfrm>
            <a:off x="7215174" y="0"/>
            <a:ext cx="1928826" cy="1000132"/>
          </a:xfrm>
          <a:prstGeom prst="cloudCallout">
            <a:avLst>
              <a:gd name="adj1" fmla="val -27747"/>
              <a:gd name="adj2" fmla="val 7869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Tedarikçiler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tr-TR" i="1" dirty="0" smtClean="0">
                <a:solidFill>
                  <a:srgbClr val="00B0F0"/>
                </a:solidFill>
              </a:rPr>
              <a:t>Teşekkür Ederiz…</a:t>
            </a:r>
            <a:endParaRPr lang="tr-TR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Model Fabrika Nedir?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sz="5000" dirty="0" smtClean="0"/>
              <a:t>Model Fabrika işletmelerde </a:t>
            </a:r>
            <a:r>
              <a:rPr lang="tr-TR" sz="5000" b="1" dirty="0" smtClean="0">
                <a:solidFill>
                  <a:srgbClr val="00B050"/>
                </a:solidFill>
              </a:rPr>
              <a:t>operasyonel mükemmeliyet ilkelerinin (Yalın Üretim / Dijitalleşme ekseninde) </a:t>
            </a:r>
            <a:r>
              <a:rPr lang="tr-TR" sz="5000" dirty="0" smtClean="0"/>
              <a:t>, </a:t>
            </a:r>
            <a:r>
              <a:rPr lang="tr-TR" sz="5000" b="1" dirty="0" smtClean="0">
                <a:solidFill>
                  <a:srgbClr val="FF0000"/>
                </a:solidFill>
              </a:rPr>
              <a:t>deneyimsel öğrenme</a:t>
            </a:r>
            <a:r>
              <a:rPr lang="tr-TR" sz="5000" b="1" dirty="0" smtClean="0"/>
              <a:t> </a:t>
            </a:r>
            <a:r>
              <a:rPr lang="tr-TR" sz="5000" dirty="0" smtClean="0"/>
              <a:t>tekniklerini kullanarak, yaygınlaştırılmasını sağlayan bir yetkinlik merkezi olarak tanımlanabilir. </a:t>
            </a:r>
          </a:p>
          <a:p>
            <a:pPr>
              <a:buNone/>
            </a:pPr>
            <a:r>
              <a:rPr lang="tr-TR" sz="5000" dirty="0" smtClean="0"/>
              <a:t>	</a:t>
            </a:r>
          </a:p>
          <a:p>
            <a:r>
              <a:rPr lang="tr-TR" sz="5000" dirty="0" smtClean="0"/>
              <a:t>Model fabrikaları, ayırt eden en temel özellik, </a:t>
            </a:r>
            <a:r>
              <a:rPr lang="tr-TR" sz="5000" b="1" dirty="0" smtClean="0">
                <a:solidFill>
                  <a:srgbClr val="00B0F0"/>
                </a:solidFill>
              </a:rPr>
              <a:t>teori ve pratiği birleştirmeleri </a:t>
            </a:r>
            <a:r>
              <a:rPr lang="tr-TR" sz="5000" dirty="0" smtClean="0"/>
              <a:t>ve bu vesileyle yetkinlik kazanımlarını </a:t>
            </a:r>
            <a:r>
              <a:rPr lang="tr-TR" sz="5000" b="1" dirty="0" smtClean="0">
                <a:solidFill>
                  <a:srgbClr val="FF0000"/>
                </a:solidFill>
              </a:rPr>
              <a:t>kalıcı</a:t>
            </a:r>
            <a:r>
              <a:rPr lang="tr-TR" sz="5000" dirty="0" smtClean="0"/>
              <a:t> hale getirmeleridir.</a:t>
            </a:r>
            <a:br>
              <a:rPr lang="tr-TR" sz="5000" dirty="0" smtClean="0"/>
            </a:br>
            <a:endParaRPr lang="tr-TR" sz="5000" dirty="0" smtClean="0"/>
          </a:p>
          <a:p>
            <a:endParaRPr lang="tr-TR" dirty="0"/>
          </a:p>
        </p:txBody>
      </p:sp>
      <p:pic>
        <p:nvPicPr>
          <p:cNvPr id="8" name="7 İçerik Yer Tutucusu" descr="cq5dam.web.1280.1280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4114800" cy="2571768"/>
          </a:xfrm>
        </p:spPr>
      </p:pic>
      <p:pic>
        <p:nvPicPr>
          <p:cNvPr id="6" name="9 İçerik Yer Tutucusu" descr="WhatsApp Image 2019-11-14 at 11.08.46.jpeg"/>
          <p:cNvPicPr>
            <a:picLocks noChangeAspect="1"/>
          </p:cNvPicPr>
          <p:nvPr/>
        </p:nvPicPr>
        <p:blipFill>
          <a:blip r:embed="rId3" cstate="print"/>
          <a:srcRect r="1727" b="12195"/>
          <a:stretch>
            <a:fillRect/>
          </a:stretch>
        </p:blipFill>
        <p:spPr>
          <a:xfrm>
            <a:off x="4714876" y="4214818"/>
            <a:ext cx="421237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4286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PROJE PAYDAŞLARI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457200" y="642918"/>
            <a:ext cx="4040188" cy="59293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Türkiye’de Uygulamalı KOBİ Yetkinlik Merkezi (Model Fabrika) kurulması ve işler hale getirilmesi amacını taşıyan proje</a:t>
            </a:r>
            <a:r>
              <a:rPr lang="tr-TR" dirty="0" smtClean="0"/>
              <a:t>; Bilim, Sanayi ve Teknoloji Bakanlığı Verimlilik Genel Müdürlüğü ve Birleşmiş Milletler Kalkınma Programı (UNDP) işbirliğinde, Konya Ticaret Odası bünyesinde (KOS ve KSO ortaklığı ile) yürütülmektedir. 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42853"/>
            <a:ext cx="4041775" cy="4286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HEDEF KİTLE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4"/>
          </p:nvPr>
        </p:nvSpPr>
        <p:spPr>
          <a:xfrm>
            <a:off x="4645025" y="642918"/>
            <a:ext cx="4041775" cy="42148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10. Kalkınma Planına göre “İmalat </a:t>
            </a:r>
            <a:r>
              <a:rPr lang="tr-TR" b="1" dirty="0" err="1" smtClean="0">
                <a:solidFill>
                  <a:srgbClr val="00B050"/>
                </a:solidFill>
              </a:rPr>
              <a:t>Sanayiinde</a:t>
            </a:r>
            <a:r>
              <a:rPr lang="tr-TR" b="1" dirty="0" smtClean="0">
                <a:solidFill>
                  <a:srgbClr val="00B050"/>
                </a:solidFill>
              </a:rPr>
              <a:t> Verimliliğin Artırılması”, Türkiye Cumhuriyeti Devleti’nin ana hedeflerinden biridir.</a:t>
            </a:r>
          </a:p>
          <a:p>
            <a:r>
              <a:rPr lang="tr-TR" dirty="0" smtClean="0"/>
              <a:t>10. Kalkınma Planı </a:t>
            </a:r>
            <a:r>
              <a:rPr lang="tr-TR" b="1" dirty="0" smtClean="0">
                <a:solidFill>
                  <a:srgbClr val="FF0000"/>
                </a:solidFill>
              </a:rPr>
              <a:t>KOBİ’ler ile büyük işletmeler arasındaki derin verimlilik farkına </a:t>
            </a:r>
            <a:r>
              <a:rPr lang="tr-TR" dirty="0" smtClean="0"/>
              <a:t>dikkat çekmektedir. </a:t>
            </a:r>
            <a:r>
              <a:rPr lang="tr-TR" u="sng" dirty="0" smtClean="0"/>
              <a:t>Dolayısıyla, KOBİ’lerin verimliliği ekonomi genelinde verimliliğin artırılmasında önemli bir araçtır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643438" y="5143512"/>
            <a:ext cx="407196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Türkiye’de kurulacak olan Model Fabrika veya Fabrikaların hedef kitlesini öncelikle imalatçı KOBİ’ler ve Diğer sanayi işletmeleri oluşturmaktadır.</a:t>
            </a:r>
          </a:p>
        </p:txBody>
      </p:sp>
      <p:pic>
        <p:nvPicPr>
          <p:cNvPr id="8" name="7 Resim" descr="UNDP-B-2-2-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3" y="5643578"/>
            <a:ext cx="1190631" cy="892973"/>
          </a:xfrm>
          <a:prstGeom prst="rect">
            <a:avLst/>
          </a:prstGeom>
        </p:spPr>
      </p:pic>
      <p:pic>
        <p:nvPicPr>
          <p:cNvPr id="9" name="8 Resim" descr="www.kuzka.gov.tr_1177_WE1G46WVFUCE.jpg"/>
          <p:cNvPicPr>
            <a:picLocks noChangeAspect="1"/>
          </p:cNvPicPr>
          <p:nvPr/>
        </p:nvPicPr>
        <p:blipFill>
          <a:blip r:embed="rId3" cstate="print"/>
          <a:srcRect l="26519" t="15729" r="29282" b="16111"/>
          <a:stretch>
            <a:fillRect/>
          </a:stretch>
        </p:blipFill>
        <p:spPr>
          <a:xfrm>
            <a:off x="428596" y="5510226"/>
            <a:ext cx="1214446" cy="1052519"/>
          </a:xfrm>
          <a:prstGeom prst="rect">
            <a:avLst/>
          </a:prstGeom>
        </p:spPr>
      </p:pic>
      <p:pic>
        <p:nvPicPr>
          <p:cNvPr id="11" name="10 Resim" descr="KTO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500702"/>
            <a:ext cx="159250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NEDEN MODEL FABRİKA?</a:t>
            </a:r>
            <a:endParaRPr lang="tr-TR" dirty="0"/>
          </a:p>
        </p:txBody>
      </p:sp>
      <p:pic>
        <p:nvPicPr>
          <p:cNvPr id="8" name="Picture 3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8001056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Bir Takım Veriler…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9" name="Picture 4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594" r="847"/>
          <a:stretch>
            <a:fillRect/>
          </a:stretch>
        </p:blipFill>
        <p:spPr bwMode="auto">
          <a:xfrm>
            <a:off x="285720" y="2000240"/>
            <a:ext cx="8358246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Oval"/>
          <p:cNvSpPr/>
          <p:nvPr/>
        </p:nvSpPr>
        <p:spPr>
          <a:xfrm>
            <a:off x="1142976" y="1928802"/>
            <a:ext cx="4857784" cy="135732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karı Ok"/>
          <p:cNvSpPr/>
          <p:nvPr/>
        </p:nvSpPr>
        <p:spPr>
          <a:xfrm>
            <a:off x="6715140" y="2928934"/>
            <a:ext cx="1285884" cy="1428760"/>
          </a:xfrm>
          <a:prstGeom prst="upArrow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dirty="0" smtClean="0"/>
              <a:t>Öğren-Dönüş modeli ile Eğitilen proje liderleri öğrendiklerini şirketlerinde doğrudan uygulayarak, danışman koçların da desteğiyle verimlilik arttırma faaliyetlerini gerçekleştirecektir.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>
                <a:solidFill>
                  <a:srgbClr val="00B050"/>
                </a:solidFill>
              </a:rPr>
              <a:t>Şirketlerden seçilen değişim liderleri Yalın üretimden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00B050"/>
                </a:solidFill>
              </a:rPr>
              <a:t>dijital dönüşüme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00B050"/>
                </a:solidFill>
              </a:rPr>
              <a:t>enerji verimliliği</a:t>
            </a:r>
            <a:r>
              <a:rPr lang="tr-TR" dirty="0" smtClean="0"/>
              <a:t>nden, </a:t>
            </a:r>
            <a:r>
              <a:rPr lang="tr-TR" b="1" dirty="0" smtClean="0">
                <a:solidFill>
                  <a:srgbClr val="00B050"/>
                </a:solidFill>
              </a:rPr>
              <a:t>organizasyon yönetimi</a:t>
            </a:r>
            <a:r>
              <a:rPr lang="tr-TR" dirty="0" smtClean="0"/>
              <a:t>ne uzanan geniş yelpazede her konuda direkt uygulamalı olarak eğitilecektir.</a:t>
            </a:r>
          </a:p>
          <a:p>
            <a:endParaRPr lang="tr-TR" dirty="0" smtClean="0"/>
          </a:p>
        </p:txBody>
      </p:sp>
      <p:pic>
        <p:nvPicPr>
          <p:cNvPr id="10" name="9 İçerik Yer Tutucusu" descr="928136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4063320"/>
            <a:ext cx="4071966" cy="2093958"/>
          </a:xfrm>
        </p:spPr>
      </p:pic>
      <p:pic>
        <p:nvPicPr>
          <p:cNvPr id="11" name="10 Resim" descr="yalin-ureti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24" y="1285860"/>
            <a:ext cx="419103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1059" r="1923" b="10875"/>
          <a:stretch/>
        </p:blipFill>
        <p:spPr bwMode="auto">
          <a:xfrm>
            <a:off x="285720" y="714356"/>
            <a:ext cx="8215370" cy="550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8215370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622</Words>
  <PresentationFormat>Ekran Gösterisi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&lt;</vt:lpstr>
      <vt:lpstr>İÇERİK</vt:lpstr>
      <vt:lpstr>Model Fabrika Nedir?</vt:lpstr>
      <vt:lpstr>Slayt 4</vt:lpstr>
      <vt:lpstr>NEDEN MODEL FABRİKA?</vt:lpstr>
      <vt:lpstr>Bir Takım Veriler…</vt:lpstr>
      <vt:lpstr>METOD</vt:lpstr>
      <vt:lpstr>Slayt 8</vt:lpstr>
      <vt:lpstr>Slayt 9</vt:lpstr>
      <vt:lpstr>YALIN ÜRETİM</vt:lpstr>
      <vt:lpstr>DİJİTAL DÖNÜŞÜM</vt:lpstr>
      <vt:lpstr>Slayt 12</vt:lpstr>
      <vt:lpstr>BİRAZ JAPONYA</vt:lpstr>
      <vt:lpstr>ÇIKARIMLAR</vt:lpstr>
      <vt:lpstr>KONYAYA GELELİM…</vt:lpstr>
      <vt:lpstr>KONYA MODEL FABRİKA</vt:lpstr>
      <vt:lpstr>Slayt 17</vt:lpstr>
      <vt:lpstr>Makine/Ekipman/Üretim</vt:lpstr>
      <vt:lpstr>Ekip ve Organizasyon</vt:lpstr>
      <vt:lpstr>HEDEFLER</vt:lpstr>
      <vt:lpstr>Slayt 21</vt:lpstr>
      <vt:lpstr>Teşekkür Ederiz…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</dc:title>
  <dc:creator>Hp</dc:creator>
  <cp:lastModifiedBy>Hp</cp:lastModifiedBy>
  <cp:revision>56</cp:revision>
  <dcterms:created xsi:type="dcterms:W3CDTF">2019-11-20T06:17:10Z</dcterms:created>
  <dcterms:modified xsi:type="dcterms:W3CDTF">2019-11-21T06:43:39Z</dcterms:modified>
</cp:coreProperties>
</file>